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24e605be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24e605b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24e605b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24e605b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24e605be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24e605be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24e605be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24e605b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8a4ea7c6d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8a4ea7c6d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111c90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111c90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24e605be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24e605b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95b331b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95b331b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8a4ea7c6d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8a4ea7c6d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8a4ea7c6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8a4ea7c6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48a4ea7c6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48a4ea7c6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8a4ea7c6d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8a4ea7c6d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24e605be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24e605be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24e605be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24e605be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24e605be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24e605be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8a4ea7c6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8a4ea7c6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8a4ea7c6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8a4ea7c6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 mention: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rules from Beach-Volleyball and Squash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three touches to get the ball to the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point is made, if the opponent can’t reach the ball or an error is made (rim, ball touches two times the net)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88bed15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88bed15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de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Separation between the brand Spikeball and the sport Roundnet in the year 20?? by world association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8a4ea7c6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8a4ea7c6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clicking on the link: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 mention: what the playerzone is : a tool, where you have to enroll, if you want to play an official tournament!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show what we all get: information about the clubs, the tournaments, the players wo are playing the tournaments: also including rankings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8a4ea7c6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8a4ea7c6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8ad7d81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8ad7d81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24e605b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24e605b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4725" y="1058100"/>
            <a:ext cx="3005100" cy="22800"/>
          </a:xfrm>
          <a:prstGeom prst="rect">
            <a:avLst/>
          </a:prstGeom>
          <a:solidFill>
            <a:srgbClr val="EC34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sz="4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00550" y="455800"/>
            <a:ext cx="8160900" cy="420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rotWithShape="0" algn="bl" dir="2154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Relationship Id="rId4" Type="http://schemas.openxmlformats.org/officeDocument/2006/relationships/image" Target="../media/image42.jp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PeterSesler/Roundnet_Germany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34.jpg"/><Relationship Id="rId6" Type="http://schemas.openxmlformats.org/officeDocument/2006/relationships/image" Target="../media/image48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layerzone.roundnetgermany.de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3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9" Type="http://schemas.openxmlformats.org/officeDocument/2006/relationships/image" Target="../media/image11.jpg"/><Relationship Id="rId15" Type="http://schemas.openxmlformats.org/officeDocument/2006/relationships/image" Target="../media/image21.png"/><Relationship Id="rId14" Type="http://schemas.openxmlformats.org/officeDocument/2006/relationships/image" Target="../media/image19.png"/><Relationship Id="rId16" Type="http://schemas.openxmlformats.org/officeDocument/2006/relationships/image" Target="../media/image22.jpg"/><Relationship Id="rId5" Type="http://schemas.openxmlformats.org/officeDocument/2006/relationships/image" Target="../media/image43.png"/><Relationship Id="rId6" Type="http://schemas.openxmlformats.org/officeDocument/2006/relationships/image" Target="../media/image9.jpg"/><Relationship Id="rId7" Type="http://schemas.openxmlformats.org/officeDocument/2006/relationships/image" Target="../media/image15.png"/><Relationship Id="rId8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Make the first Serve!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67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Roundnet: The rising sport you should sponsor!</a:t>
            </a:r>
            <a:endParaRPr sz="2600"/>
          </a:p>
        </p:txBody>
      </p:sp>
      <p:sp>
        <p:nvSpPr>
          <p:cNvPr id="58" name="Google Shape;58;p13"/>
          <p:cNvSpPr txBox="1"/>
          <p:nvPr/>
        </p:nvSpPr>
        <p:spPr>
          <a:xfrm>
            <a:off x="1949675" y="3408500"/>
            <a:ext cx="4539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By Paul Böhmer and Peter Sesler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13.09.2022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Players per Tournament per Year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13" y="1451276"/>
            <a:ext cx="7628975" cy="3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Total Players in Tournaments per Year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0" l="-490" r="489" t="0"/>
          <a:stretch/>
        </p:blipFill>
        <p:spPr>
          <a:xfrm>
            <a:off x="1382588" y="1333575"/>
            <a:ext cx="6378826" cy="32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Destinations of Player per Year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988" y="1360700"/>
            <a:ext cx="6830026" cy="3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Divisions per Year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99" y="1310650"/>
            <a:ext cx="6563399" cy="32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Overview: Everything is growing!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25" y="1260975"/>
            <a:ext cx="7444750" cy="32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It’s growing! (Google Trend Germany)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75" y="1282125"/>
            <a:ext cx="6704450" cy="19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14566" l="0" r="0" t="0"/>
          <a:stretch/>
        </p:blipFill>
        <p:spPr>
          <a:xfrm>
            <a:off x="1107825" y="3024750"/>
            <a:ext cx="6679151" cy="16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1993250" y="1323675"/>
            <a:ext cx="47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oppins"/>
                <a:ea typeface="Poppins"/>
                <a:cs typeface="Poppins"/>
                <a:sym typeface="Poppins"/>
              </a:rPr>
              <a:t>Roundnet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993250" y="3034075"/>
            <a:ext cx="47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oppins"/>
                <a:ea typeface="Poppins"/>
                <a:cs typeface="Poppins"/>
                <a:sym typeface="Poppins"/>
              </a:rPr>
              <a:t>Spikeball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Roundnet is the Rising Sport!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560200" y="1677475"/>
            <a:ext cx="79365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 doesn’t matter what you look for: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Clubs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Tournaments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Players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Every segment of the sport is </a:t>
            </a:r>
            <a:r>
              <a:rPr b="1" lang="de"/>
              <a:t>growing</a:t>
            </a:r>
            <a:r>
              <a:rPr lang="de"/>
              <a:t>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(Keep in mind the Corona-Gap in 2020)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And we suggest a further growing the next years!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Assumptions for Sponsoring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60200" y="1154875"/>
            <a:ext cx="35751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/>
              <a:t> </a:t>
            </a:r>
            <a:r>
              <a:rPr b="1" lang="de" sz="1400"/>
              <a:t>Local</a:t>
            </a:r>
            <a:r>
              <a:rPr lang="de" sz="1400"/>
              <a:t>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Customers in the closer vicinity   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Address regional target group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21" name="Google Shape;221;p29"/>
          <p:cNvSpPr txBox="1"/>
          <p:nvPr/>
        </p:nvSpPr>
        <p:spPr>
          <a:xfrm>
            <a:off x="560200" y="2245950"/>
            <a:ext cx="4628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Nationwide</a:t>
            </a: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Increase of brand awareness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Getting new customers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39525" y="3295650"/>
            <a:ext cx="72294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Global</a:t>
            </a: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b="1"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Produce content to attract your target group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Increase of market share within this target group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d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 a positive brand-image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Already existing Sponsoring  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51388" l="3937" r="9721" t="3750"/>
          <a:stretch/>
        </p:blipFill>
        <p:spPr>
          <a:xfrm>
            <a:off x="2213913" y="1406800"/>
            <a:ext cx="3912852" cy="1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78" y="1295200"/>
            <a:ext cx="1334600" cy="289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787" y="3483375"/>
            <a:ext cx="2881825" cy="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625" y="3483375"/>
            <a:ext cx="744625" cy="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6440" y="3483375"/>
            <a:ext cx="1334600" cy="10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8">
            <a:alphaModFix/>
          </a:blip>
          <a:srcRect b="0" l="22828" r="19610" t="0"/>
          <a:stretch/>
        </p:blipFill>
        <p:spPr>
          <a:xfrm>
            <a:off x="6388600" y="1295200"/>
            <a:ext cx="1470300" cy="170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0"/>
          <p:cNvCxnSpPr>
            <a:stCxn id="232" idx="0"/>
          </p:cNvCxnSpPr>
          <p:nvPr/>
        </p:nvCxnSpPr>
        <p:spPr>
          <a:xfrm rot="10800000">
            <a:off x="6769440" y="2466675"/>
            <a:ext cx="354300" cy="1016700"/>
          </a:xfrm>
          <a:prstGeom prst="straightConnector1">
            <a:avLst/>
          </a:prstGeom>
          <a:noFill/>
          <a:ln cap="flat" cmpd="sng" w="9525">
            <a:solidFill>
              <a:srgbClr val="EC340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0"/>
          <p:cNvCxnSpPr>
            <a:stCxn id="232" idx="0"/>
          </p:cNvCxnSpPr>
          <p:nvPr/>
        </p:nvCxnSpPr>
        <p:spPr>
          <a:xfrm flipH="1" rot="10800000">
            <a:off x="7123740" y="2695275"/>
            <a:ext cx="29400" cy="788100"/>
          </a:xfrm>
          <a:prstGeom prst="straightConnector1">
            <a:avLst/>
          </a:prstGeom>
          <a:noFill/>
          <a:ln cap="flat" cmpd="sng" w="9525">
            <a:solidFill>
              <a:srgbClr val="EC340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0"/>
          <p:cNvSpPr/>
          <p:nvPr/>
        </p:nvSpPr>
        <p:spPr>
          <a:xfrm>
            <a:off x="6126775" y="1166725"/>
            <a:ext cx="2182200" cy="3317100"/>
          </a:xfrm>
          <a:prstGeom prst="ellipse">
            <a:avLst/>
          </a:prstGeom>
          <a:noFill/>
          <a:ln cap="flat" cmpd="sng" w="9525">
            <a:solidFill>
              <a:srgbClr val="EC34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Sponsoring P</a:t>
            </a:r>
            <a:r>
              <a:rPr lang="de"/>
              <a:t>ossibilities</a:t>
            </a:r>
            <a:r>
              <a:rPr lang="de"/>
              <a:t> 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588" y="1213300"/>
            <a:ext cx="6992227" cy="32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team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chemeClr val="lt1"/>
                </a:solidFill>
              </a:rPr>
              <a:t>mm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125" y="1247923"/>
            <a:ext cx="2255600" cy="2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100" y="1194538"/>
            <a:ext cx="2366150" cy="2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85125" y="3404250"/>
            <a:ext cx="25902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oppins"/>
                <a:ea typeface="Poppins"/>
                <a:cs typeface="Poppins"/>
                <a:sym typeface="Poppins"/>
              </a:rPr>
              <a:t>             Peter Sesler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latin typeface="Poppins"/>
                <a:ea typeface="Poppins"/>
                <a:cs typeface="Poppins"/>
                <a:sym typeface="Poppins"/>
              </a:rPr>
              <a:t> M.A. International Criminology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200"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r>
              <a:rPr lang="de" sz="1200">
                <a:latin typeface="Poppins"/>
                <a:ea typeface="Poppins"/>
                <a:cs typeface="Poppins"/>
                <a:sym typeface="Poppins"/>
              </a:rPr>
              <a:t>Hamburg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782925" y="3398600"/>
            <a:ext cx="3022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Paul Böhmer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B.A. Socioeconomics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Hamburg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925" y="3955700"/>
            <a:ext cx="129000" cy="1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225" y="3955700"/>
            <a:ext cx="129000" cy="1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Dashboard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38" y="1253025"/>
            <a:ext cx="6679924" cy="329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>
            <a:off x="6406275" y="1408425"/>
            <a:ext cx="485700" cy="48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7454025" y="1408425"/>
            <a:ext cx="400200" cy="525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6196725" y="2465700"/>
            <a:ext cx="876300" cy="844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6196725" y="3542025"/>
            <a:ext cx="847800" cy="844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2"/>
          <p:cNvGrpSpPr/>
          <p:nvPr/>
        </p:nvGrpSpPr>
        <p:grpSpPr>
          <a:xfrm>
            <a:off x="1189175" y="1634525"/>
            <a:ext cx="876300" cy="520950"/>
            <a:chOff x="1189175" y="1634525"/>
            <a:chExt cx="876300" cy="520950"/>
          </a:xfrm>
        </p:grpSpPr>
        <p:sp>
          <p:nvSpPr>
            <p:cNvPr id="254" name="Google Shape;254;p32"/>
            <p:cNvSpPr/>
            <p:nvPr/>
          </p:nvSpPr>
          <p:spPr>
            <a:xfrm rot="-3504338">
              <a:off x="1471327" y="1691834"/>
              <a:ext cx="257109" cy="2189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 txBox="1"/>
            <p:nvPr/>
          </p:nvSpPr>
          <p:spPr>
            <a:xfrm>
              <a:off x="1189175" y="1847675"/>
              <a:ext cx="87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Poppins"/>
                  <a:ea typeface="Poppins"/>
                  <a:cs typeface="Poppins"/>
                  <a:sym typeface="Poppins"/>
                </a:rPr>
                <a:t>First Step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6" name="Google Shape;256;p32"/>
          <p:cNvGrpSpPr/>
          <p:nvPr/>
        </p:nvGrpSpPr>
        <p:grpSpPr>
          <a:xfrm>
            <a:off x="2885550" y="1466625"/>
            <a:ext cx="1090600" cy="307800"/>
            <a:chOff x="2885550" y="1466625"/>
            <a:chExt cx="1090600" cy="307800"/>
          </a:xfrm>
        </p:grpSpPr>
        <p:sp>
          <p:nvSpPr>
            <p:cNvPr id="257" name="Google Shape;257;p32"/>
            <p:cNvSpPr/>
            <p:nvPr/>
          </p:nvSpPr>
          <p:spPr>
            <a:xfrm rot="10800000">
              <a:off x="2885550" y="1520475"/>
              <a:ext cx="295200" cy="20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 txBox="1"/>
            <p:nvPr/>
          </p:nvSpPr>
          <p:spPr>
            <a:xfrm>
              <a:off x="3128350" y="1466625"/>
              <a:ext cx="84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Poppins"/>
                  <a:ea typeface="Poppins"/>
                  <a:cs typeface="Poppins"/>
                  <a:sym typeface="Poppins"/>
                </a:rPr>
                <a:t>Second Step</a:t>
              </a:r>
              <a:endParaRPr sz="8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Information about: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the Audience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Instagram-Followers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Twitch/YouTube-Streamings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Should be added to the data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→ These would help us to give you better information which club you should sponsor!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Resource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 can find the dashboard in our </a:t>
            </a:r>
            <a:r>
              <a:rPr lang="de" u="sng">
                <a:solidFill>
                  <a:schemeClr val="hlink"/>
                </a:solidFill>
                <a:hlinkClick r:id="rId3"/>
              </a:rPr>
              <a:t>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Also you can find there our dataset and the scripts for our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975" y="1404700"/>
            <a:ext cx="1647073" cy="16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100" y="3604225"/>
            <a:ext cx="1315775" cy="7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8875" y="3604225"/>
            <a:ext cx="978652" cy="97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3076" y="3455668"/>
            <a:ext cx="902225" cy="12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idx="1" type="subTitle"/>
          </p:nvPr>
        </p:nvSpPr>
        <p:spPr>
          <a:xfrm>
            <a:off x="311700" y="374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chemeClr val="dk1"/>
                </a:solidFill>
              </a:rPr>
              <a:t>Thank you for being interested to be the next sponsor! 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17446" l="0" r="0" t="19545"/>
          <a:stretch/>
        </p:blipFill>
        <p:spPr>
          <a:xfrm>
            <a:off x="1947550" y="1513662"/>
            <a:ext cx="5039437" cy="21161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838163" y="436525"/>
            <a:ext cx="725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600">
                <a:latin typeface="Poppins"/>
                <a:ea typeface="Poppins"/>
                <a:cs typeface="Poppins"/>
                <a:sym typeface="Poppins"/>
              </a:rPr>
              <a:t>Now it’s Your Serve!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Content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63700" y="1886375"/>
            <a:ext cx="80166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Introduction</a:t>
            </a:r>
            <a:r>
              <a:rPr lang="de"/>
              <a:t> - What is Roundnet?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View on Germany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proof: Roundnet is growing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Sponsoring assumptions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Dashboard: Give you a tool to decide which club you could sponsor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Roundnet?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21650" y="1593075"/>
            <a:ext cx="7955100" cy="28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Sports-Game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2 vs 2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360 Degrees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Different Surfaces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Just need a 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Fairplay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75" y="1323650"/>
            <a:ext cx="4121574" cy="27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 Sidelook on North America (the Beginning) 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770850" y="3311700"/>
            <a:ext cx="7535700" cy="5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168675" y="3511800"/>
            <a:ext cx="195900" cy="195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886975" y="3812225"/>
            <a:ext cx="87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Invented by Jeff Knorek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050325" y="3152450"/>
            <a:ext cx="5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1989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978425" y="3511800"/>
            <a:ext cx="195900" cy="195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838225" y="3873875"/>
            <a:ext cx="5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2008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64725" y="2923150"/>
            <a:ext cx="119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Foundation of the brand ‘Spikeball Inc’ by Chris Ruder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4376100" y="3511800"/>
            <a:ext cx="195900" cy="195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265250" y="3152450"/>
            <a:ext cx="5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2018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887350" y="3812225"/>
            <a:ext cx="119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Start of Broadcast the College Championships by ESPN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581700" y="3511800"/>
            <a:ext cx="195900" cy="195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468775" y="3812225"/>
            <a:ext cx="5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2020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937450" y="2976175"/>
            <a:ext cx="148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160 US-Colleges with Roundnet Teams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942425" y="3511800"/>
            <a:ext cx="195900" cy="195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824050" y="3108900"/>
            <a:ext cx="5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2021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263150" y="3802800"/>
            <a:ext cx="16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Poppins"/>
                <a:ea typeface="Poppins"/>
                <a:cs typeface="Poppins"/>
                <a:sym typeface="Poppins"/>
              </a:rPr>
              <a:t>Revenue of Spikeball Inc.: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Poppins"/>
                <a:ea typeface="Poppins"/>
                <a:cs typeface="Poppins"/>
                <a:sym typeface="Poppins"/>
              </a:rPr>
              <a:t>39.3 Million US Dollar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175" y="1438625"/>
            <a:ext cx="1896858" cy="12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88" y="1438175"/>
            <a:ext cx="1896849" cy="126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b="0" l="3157" r="3148" t="0"/>
          <a:stretch/>
        </p:blipFill>
        <p:spPr>
          <a:xfrm>
            <a:off x="943625" y="1438175"/>
            <a:ext cx="1896824" cy="12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View on Germany (Data Set) 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560200" y="1677475"/>
            <a:ext cx="80166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from the </a:t>
            </a:r>
            <a:r>
              <a:rPr lang="de" u="sng">
                <a:solidFill>
                  <a:schemeClr val="hlink"/>
                </a:solidFill>
                <a:hlinkClick r:id="rId3"/>
              </a:rPr>
              <a:t>Roundnet-Playerzone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Task: Combine all given tables into one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63" y="2166175"/>
            <a:ext cx="7240575" cy="1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5" y="1273150"/>
            <a:ext cx="7455352" cy="33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View on Germany 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650" y="3088225"/>
            <a:ext cx="254150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150" y="2818850"/>
            <a:ext cx="320825" cy="3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425" y="4000500"/>
            <a:ext cx="320825" cy="3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800" y="1417869"/>
            <a:ext cx="320825" cy="31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2450" y="2155675"/>
            <a:ext cx="320825" cy="3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4247350" y="2886450"/>
            <a:ext cx="35922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Aiming for Olympia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380800"/>
            <a:ext cx="6931548" cy="312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>
            <a:off x="2273275" y="3483650"/>
            <a:ext cx="11757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1239000" y="3314750"/>
            <a:ext cx="11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Poppins"/>
                <a:ea typeface="Poppins"/>
                <a:cs typeface="Poppins"/>
                <a:sym typeface="Poppins"/>
              </a:rPr>
              <a:t>We are here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157400" y="4095525"/>
            <a:ext cx="22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Poppins"/>
                <a:ea typeface="Poppins"/>
                <a:cs typeface="Poppins"/>
                <a:sym typeface="Poppins"/>
              </a:rPr>
              <a:t>unorganized Park Players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832650" y="1371525"/>
            <a:ext cx="41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oppins"/>
                <a:ea typeface="Poppins"/>
                <a:cs typeface="Poppins"/>
                <a:sym typeface="Poppins"/>
              </a:rPr>
              <a:t>Main Goal: Become an Olympics Sports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330" y="3023581"/>
            <a:ext cx="341775" cy="39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748" y="3135225"/>
            <a:ext cx="524998" cy="2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648" y="1910071"/>
            <a:ext cx="271700" cy="2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0800" y="1910080"/>
            <a:ext cx="468797" cy="3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5875" y="2759045"/>
            <a:ext cx="325299" cy="32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6776" y="2838501"/>
            <a:ext cx="341775" cy="3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5350" y="3546750"/>
            <a:ext cx="52500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01176" y="2085150"/>
            <a:ext cx="410437" cy="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87900" y="2302743"/>
            <a:ext cx="430225" cy="43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96550" y="1954015"/>
            <a:ext cx="369600" cy="36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63000" y="2281408"/>
            <a:ext cx="369600" cy="35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88650" y="2251856"/>
            <a:ext cx="410425" cy="288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3066150" y="2655725"/>
            <a:ext cx="2171700" cy="86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559000" y="1836175"/>
            <a:ext cx="859200" cy="86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618450" y="1854875"/>
            <a:ext cx="1175700" cy="779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4850750" y="1775875"/>
            <a:ext cx="1028700" cy="99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0"/>
          <p:cNvCxnSpPr>
            <a:stCxn id="149" idx="5"/>
          </p:cNvCxnSpPr>
          <p:nvPr/>
        </p:nvCxnSpPr>
        <p:spPr>
          <a:xfrm>
            <a:off x="4919812" y="3397804"/>
            <a:ext cx="681000" cy="4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0"/>
          <p:cNvSpPr txBox="1"/>
          <p:nvPr/>
        </p:nvSpPr>
        <p:spPr>
          <a:xfrm>
            <a:off x="6199325" y="3019075"/>
            <a:ext cx="146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latin typeface="Poppins"/>
                <a:ea typeface="Poppins"/>
                <a:cs typeface="Poppins"/>
                <a:sym typeface="Poppins"/>
              </a:rPr>
              <a:t>Free Time Activities: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latin typeface="Poppins"/>
                <a:ea typeface="Poppins"/>
                <a:cs typeface="Poppins"/>
                <a:sym typeface="Poppins"/>
              </a:rPr>
              <a:t>boost community: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5600800" y="3688700"/>
            <a:ext cx="348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latin typeface="Poppins"/>
                <a:ea typeface="Poppins"/>
                <a:cs typeface="Poppins"/>
                <a:sym typeface="Poppins"/>
              </a:rPr>
              <a:t>Social Media</a:t>
            </a:r>
            <a:r>
              <a:rPr lang="de" sz="1000">
                <a:latin typeface="Poppins"/>
                <a:ea typeface="Poppins"/>
                <a:cs typeface="Poppins"/>
                <a:sym typeface="Poppins"/>
              </a:rPr>
              <a:t>: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latin typeface="Poppins"/>
                <a:ea typeface="Poppins"/>
                <a:cs typeface="Poppins"/>
                <a:sym typeface="Poppins"/>
              </a:rPr>
              <a:t>increase visibility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470050" y="1998125"/>
            <a:ext cx="26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National Team and League: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Professionalism</a:t>
            </a:r>
            <a:endParaRPr i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931650" y="2401663"/>
            <a:ext cx="179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latin typeface="Poppins"/>
                <a:ea typeface="Poppins"/>
                <a:cs typeface="Poppins"/>
                <a:sym typeface="Poppins"/>
              </a:rPr>
              <a:t>Education: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latin typeface="Poppins"/>
                <a:ea typeface="Poppins"/>
                <a:cs typeface="Poppins"/>
                <a:sym typeface="Poppins"/>
              </a:rPr>
              <a:t>Winning interest of pupils 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000">
                <a:latin typeface="Poppins"/>
                <a:ea typeface="Poppins"/>
                <a:cs typeface="Poppins"/>
                <a:sym typeface="Poppins"/>
              </a:rPr>
              <a:t>and students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80398" y="1355084"/>
            <a:ext cx="612300" cy="433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0"/>
          <p:cNvCxnSpPr>
            <a:stCxn id="135" idx="3"/>
          </p:cNvCxnSpPr>
          <p:nvPr/>
        </p:nvCxnSpPr>
        <p:spPr>
          <a:xfrm>
            <a:off x="3418200" y="4280175"/>
            <a:ext cx="751500" cy="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>
            <a:stCxn id="151" idx="5"/>
            <a:endCxn id="154" idx="1"/>
          </p:cNvCxnSpPr>
          <p:nvPr/>
        </p:nvCxnSpPr>
        <p:spPr>
          <a:xfrm>
            <a:off x="4621973" y="2519878"/>
            <a:ext cx="1577400" cy="7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1826950" y="2267575"/>
            <a:ext cx="747600" cy="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/>
          <p:cNvCxnSpPr>
            <a:stCxn id="152" idx="6"/>
            <a:endCxn id="156" idx="1"/>
          </p:cNvCxnSpPr>
          <p:nvPr/>
        </p:nvCxnSpPr>
        <p:spPr>
          <a:xfrm flipH="1" rot="10800000">
            <a:off x="5879450" y="2244475"/>
            <a:ext cx="5907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500550" y="533100"/>
            <a:ext cx="8076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Tournaments per Year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50" y="1360675"/>
            <a:ext cx="6720350" cy="31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6116400" y="1207575"/>
            <a:ext cx="1838400" cy="267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